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72" r:id="rId5"/>
  </p:sldMasterIdLst>
  <p:sldIdLst>
    <p:sldId id="259" r:id="rId6"/>
    <p:sldId id="258" r:id="rId7"/>
    <p:sldId id="260" r:id="rId8"/>
    <p:sldId id="261" r:id="rId9"/>
    <p:sldId id="385" r:id="rId10"/>
    <p:sldId id="38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CACC3D-4360-4AA5-9CEB-B52450D5B8C7}" v="2" dt="2026-04-10T05:54:25.71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51" autoAdjust="0"/>
    <p:restoredTop sz="94660"/>
  </p:normalViewPr>
  <p:slideViewPr>
    <p:cSldViewPr snapToGrid="0">
      <p:cViewPr varScale="1">
        <p:scale>
          <a:sx n="83" d="100"/>
          <a:sy n="83" d="100"/>
        </p:scale>
        <p:origin x="79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101240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448146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739923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3706B5-5FCC-6CAB-CC0F-46931B0F4A37}"/>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4197662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49116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044795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13820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384247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48326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962172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20444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53441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079541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936515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027866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064441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0076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92271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48929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103271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72508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536507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89897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231769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7772302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152574" y="710535"/>
            <a:ext cx="2749471" cy="400110"/>
          </a:xfrm>
          <a:prstGeom prst="rect">
            <a:avLst/>
          </a:prstGeom>
          <a:noFill/>
        </p:spPr>
        <p:txBody>
          <a:bodyPr wrap="none" rtlCol="0">
            <a:spAutoFit/>
          </a:bodyPr>
          <a:lstStyle/>
          <a:p>
            <a:pPr algn="ctr"/>
            <a:r>
              <a:rPr kumimoji="1" lang="ja-JP" altLang="en-US" sz="2000" b="1" u="sng" dirty="0">
                <a:latin typeface="+mn-ea"/>
              </a:rPr>
              <a:t>導入設備の運用説明書</a:t>
            </a:r>
          </a:p>
        </p:txBody>
      </p:sp>
      <p:sp>
        <p:nvSpPr>
          <p:cNvPr id="14" name="テキスト ボックス 13"/>
          <p:cNvSpPr txBox="1"/>
          <p:nvPr/>
        </p:nvSpPr>
        <p:spPr>
          <a:xfrm>
            <a:off x="124694" y="6542117"/>
            <a:ext cx="8952804" cy="307777"/>
          </a:xfrm>
          <a:prstGeom prst="rect">
            <a:avLst/>
          </a:prstGeom>
          <a:noFill/>
        </p:spPr>
        <p:txBody>
          <a:bodyPr wrap="squar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1/2</a:t>
            </a:r>
            <a:endParaRPr kumimoji="1" lang="ja-JP" altLang="en-US" sz="1400" dirty="0"/>
          </a:p>
        </p:txBody>
      </p:sp>
      <p:graphicFrame>
        <p:nvGraphicFramePr>
          <p:cNvPr id="5" name="表 4">
            <a:extLst>
              <a:ext uri="{FF2B5EF4-FFF2-40B4-BE49-F238E27FC236}">
                <a16:creationId xmlns:a16="http://schemas.microsoft.com/office/drawing/2014/main" id="{61AD2D78-0F0B-1580-C19B-71F279E2B172}"/>
              </a:ext>
            </a:extLst>
          </p:cNvPr>
          <p:cNvGraphicFramePr>
            <a:graphicFrameLocks noGrp="1"/>
          </p:cNvGraphicFramePr>
          <p:nvPr>
            <p:extLst>
              <p:ext uri="{D42A27DB-BD31-4B8C-83A1-F6EECF244321}">
                <p14:modId xmlns:p14="http://schemas.microsoft.com/office/powerpoint/2010/main" val="4029899823"/>
              </p:ext>
            </p:extLst>
          </p:nvPr>
        </p:nvGraphicFramePr>
        <p:xfrm>
          <a:off x="3478306" y="564776"/>
          <a:ext cx="5465669" cy="570998"/>
        </p:xfrm>
        <a:graphic>
          <a:graphicData uri="http://schemas.openxmlformats.org/drawingml/2006/table">
            <a:tbl>
              <a:tblPr firstRow="1" bandRow="1">
                <a:tableStyleId>{073A0DAA-6AF3-43AB-8588-CEC1D06C72B9}</a:tableStyleId>
              </a:tblPr>
              <a:tblGrid>
                <a:gridCol w="986118">
                  <a:extLst>
                    <a:ext uri="{9D8B030D-6E8A-4147-A177-3AD203B41FA5}">
                      <a16:colId xmlns:a16="http://schemas.microsoft.com/office/drawing/2014/main" val="553612515"/>
                    </a:ext>
                  </a:extLst>
                </a:gridCol>
                <a:gridCol w="4479551">
                  <a:extLst>
                    <a:ext uri="{9D8B030D-6E8A-4147-A177-3AD203B41FA5}">
                      <a16:colId xmlns:a16="http://schemas.microsoft.com/office/drawing/2014/main" val="4002155038"/>
                    </a:ext>
                  </a:extLst>
                </a:gridCol>
              </a:tblGrid>
              <a:tr h="296919">
                <a:tc>
                  <a:txBody>
                    <a:bodyPr/>
                    <a:lstStyle/>
                    <a:p>
                      <a:r>
                        <a:rPr kumimoji="1" lang="ja-JP" altLang="en-US" sz="1000" b="0" dirty="0">
                          <a:solidFill>
                            <a:schemeClr val="tx1"/>
                          </a:solidFill>
                        </a:rPr>
                        <a:t>施設の住所：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3477774"/>
                  </a:ext>
                </a:extLst>
              </a:tr>
              <a:tr h="274079">
                <a:tc>
                  <a:txBody>
                    <a:bodyPr/>
                    <a:lstStyle/>
                    <a:p>
                      <a:r>
                        <a:rPr kumimoji="1" lang="ja-JP" altLang="en-US" sz="1000" dirty="0"/>
                        <a:t>施設名：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6933726"/>
                  </a:ext>
                </a:extLst>
              </a:tr>
            </a:tbl>
          </a:graphicData>
        </a:graphic>
      </p:graphicFrame>
      <p:graphicFrame>
        <p:nvGraphicFramePr>
          <p:cNvPr id="7" name="表 6">
            <a:extLst>
              <a:ext uri="{FF2B5EF4-FFF2-40B4-BE49-F238E27FC236}">
                <a16:creationId xmlns:a16="http://schemas.microsoft.com/office/drawing/2014/main" id="{4D3C050E-07B5-21F0-F76A-1560241BC808}"/>
              </a:ext>
            </a:extLst>
          </p:cNvPr>
          <p:cNvGraphicFramePr>
            <a:graphicFrameLocks noGrp="1"/>
          </p:cNvGraphicFramePr>
          <p:nvPr>
            <p:extLst>
              <p:ext uri="{D42A27DB-BD31-4B8C-83A1-F6EECF244321}">
                <p14:modId xmlns:p14="http://schemas.microsoft.com/office/powerpoint/2010/main" val="3792440024"/>
              </p:ext>
            </p:extLst>
          </p:nvPr>
        </p:nvGraphicFramePr>
        <p:xfrm>
          <a:off x="209550" y="1172199"/>
          <a:ext cx="8734425" cy="533349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488098">
                  <a:extLst>
                    <a:ext uri="{9D8B030D-6E8A-4147-A177-3AD203B41FA5}">
                      <a16:colId xmlns:a16="http://schemas.microsoft.com/office/drawing/2014/main" val="1345158148"/>
                    </a:ext>
                  </a:extLst>
                </a:gridCol>
                <a:gridCol w="3894132">
                  <a:extLst>
                    <a:ext uri="{9D8B030D-6E8A-4147-A177-3AD203B41FA5}">
                      <a16:colId xmlns:a16="http://schemas.microsoft.com/office/drawing/2014/main" val="3334551750"/>
                    </a:ext>
                  </a:extLst>
                </a:gridCol>
              </a:tblGrid>
              <a:tr h="321938">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1827950">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749749">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災害時の動作説明</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433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システム構成</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Tree>
    <p:extLst>
      <p:ext uri="{BB962C8B-B14F-4D97-AF65-F5344CB8AC3E}">
        <p14:creationId xmlns:p14="http://schemas.microsoft.com/office/powerpoint/2010/main" val="51653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表 14">
            <a:extLst>
              <a:ext uri="{FF2B5EF4-FFF2-40B4-BE49-F238E27FC236}">
                <a16:creationId xmlns:a16="http://schemas.microsoft.com/office/drawing/2014/main" id="{28130F08-B0FE-95C7-A5A7-1DC7A6A719CF}"/>
              </a:ext>
            </a:extLst>
          </p:cNvPr>
          <p:cNvGraphicFramePr>
            <a:graphicFrameLocks noGrp="1"/>
          </p:cNvGraphicFramePr>
          <p:nvPr>
            <p:extLst>
              <p:ext uri="{D42A27DB-BD31-4B8C-83A1-F6EECF244321}">
                <p14:modId xmlns:p14="http://schemas.microsoft.com/office/powerpoint/2010/main" val="126431609"/>
              </p:ext>
            </p:extLst>
          </p:nvPr>
        </p:nvGraphicFramePr>
        <p:xfrm>
          <a:off x="172319" y="797856"/>
          <a:ext cx="8794868" cy="5597174"/>
        </p:xfrm>
        <a:graphic>
          <a:graphicData uri="http://schemas.openxmlformats.org/drawingml/2006/table">
            <a:tbl>
              <a:tblPr>
                <a:tableStyleId>{5C22544A-7EE6-4342-B048-85BDC9FD1C3A}</a:tableStyleId>
              </a:tblPr>
              <a:tblGrid>
                <a:gridCol w="4397434">
                  <a:extLst>
                    <a:ext uri="{9D8B030D-6E8A-4147-A177-3AD203B41FA5}">
                      <a16:colId xmlns:a16="http://schemas.microsoft.com/office/drawing/2014/main" val="1003065110"/>
                    </a:ext>
                  </a:extLst>
                </a:gridCol>
                <a:gridCol w="4397434">
                  <a:extLst>
                    <a:ext uri="{9D8B030D-6E8A-4147-A177-3AD203B41FA5}">
                      <a16:colId xmlns:a16="http://schemas.microsoft.com/office/drawing/2014/main" val="736873449"/>
                    </a:ext>
                  </a:extLst>
                </a:gridCol>
              </a:tblGrid>
              <a:tr h="316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4169748"/>
                  </a:ext>
                </a:extLst>
              </a:tr>
              <a:tr h="2489780">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2665946"/>
                  </a:ext>
                </a:extLst>
              </a:tr>
              <a:tr h="2920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平常時（夜間）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災害時（夜間）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629026"/>
                  </a:ext>
                </a:extLst>
              </a:tr>
              <a:tr h="2498815">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9961979"/>
                  </a:ext>
                </a:extLst>
              </a:tr>
            </a:tbl>
          </a:graphicData>
        </a:graphic>
      </p:graphicFrame>
      <p:sp>
        <p:nvSpPr>
          <p:cNvPr id="9" name="テキスト ボックス 8"/>
          <p:cNvSpPr txBox="1"/>
          <p:nvPr/>
        </p:nvSpPr>
        <p:spPr>
          <a:xfrm>
            <a:off x="188450" y="520857"/>
            <a:ext cx="2031325" cy="276999"/>
          </a:xfrm>
          <a:prstGeom prst="rect">
            <a:avLst/>
          </a:prstGeom>
          <a:noFill/>
        </p:spPr>
        <p:txBody>
          <a:bodyPr wrap="none" rtlCol="0">
            <a:spAutoFit/>
          </a:bodyPr>
          <a:lstStyle/>
          <a:p>
            <a:pPr algn="ctr"/>
            <a:r>
              <a:rPr kumimoji="1" lang="ja-JP" altLang="en-US" sz="1200" b="1" u="sng" dirty="0">
                <a:latin typeface="+mn-ea"/>
              </a:rPr>
              <a:t>導入設備の運用方法説明図</a:t>
            </a:r>
          </a:p>
        </p:txBody>
      </p:sp>
      <p:sp>
        <p:nvSpPr>
          <p:cNvPr id="2" name="テキスト ボックス 1"/>
          <p:cNvSpPr txBox="1"/>
          <p:nvPr/>
        </p:nvSpPr>
        <p:spPr>
          <a:xfrm>
            <a:off x="124694" y="6542117"/>
            <a:ext cx="8977138" cy="307777"/>
          </a:xfrm>
          <a:prstGeom prst="rect">
            <a:avLst/>
          </a:prstGeom>
          <a:noFill/>
        </p:spPr>
        <p:txBody>
          <a:bodyPr wrap="non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2/2 </a:t>
            </a:r>
            <a:endParaRPr kumimoji="1" lang="ja-JP" altLang="en-US" sz="1400" dirty="0"/>
          </a:p>
        </p:txBody>
      </p:sp>
    </p:spTree>
    <p:extLst>
      <p:ext uri="{BB962C8B-B14F-4D97-AF65-F5344CB8AC3E}">
        <p14:creationId xmlns:p14="http://schemas.microsoft.com/office/powerpoint/2010/main" val="250905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847CB88-887D-DE1B-344C-D605F8F1059B}"/>
              </a:ext>
            </a:extLst>
          </p:cNvPr>
          <p:cNvGraphicFramePr>
            <a:graphicFrameLocks noGrp="1"/>
          </p:cNvGraphicFramePr>
          <p:nvPr>
            <p:extLst>
              <p:ext uri="{D42A27DB-BD31-4B8C-83A1-F6EECF244321}">
                <p14:modId xmlns:p14="http://schemas.microsoft.com/office/powerpoint/2010/main" val="1396734003"/>
              </p:ext>
            </p:extLst>
          </p:nvPr>
        </p:nvGraphicFramePr>
        <p:xfrm>
          <a:off x="209550" y="1330950"/>
          <a:ext cx="8734425" cy="508003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632555">
                  <a:extLst>
                    <a:ext uri="{9D8B030D-6E8A-4147-A177-3AD203B41FA5}">
                      <a16:colId xmlns:a16="http://schemas.microsoft.com/office/drawing/2014/main" val="1345158148"/>
                    </a:ext>
                  </a:extLst>
                </a:gridCol>
                <a:gridCol w="3749675">
                  <a:extLst>
                    <a:ext uri="{9D8B030D-6E8A-4147-A177-3AD203B41FA5}">
                      <a16:colId xmlns:a16="http://schemas.microsoft.com/office/drawing/2014/main" val="3334551750"/>
                    </a:ext>
                  </a:extLst>
                </a:gridCol>
              </a:tblGrid>
              <a:tr h="274629">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2067796">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太陽光発電電力は、パワーコンディショナの系統出力から</a:t>
                      </a:r>
                      <a:endParaRPr kumimoji="1" lang="en-US" altLang="ja-JP" sz="1000" dirty="0">
                        <a:solidFill>
                          <a:schemeClr val="tx2"/>
                        </a:solidFill>
                        <a:latin typeface="+mn-ea"/>
                      </a:endParaRPr>
                    </a:p>
                    <a:p>
                      <a:r>
                        <a:rPr kumimoji="1" lang="ja-JP" altLang="en-US" sz="1000" dirty="0">
                          <a:solidFill>
                            <a:schemeClr val="tx2"/>
                          </a:solidFill>
                          <a:latin typeface="+mn-ea"/>
                        </a:rPr>
                        <a:t>　分電盤を経由して特定負荷設備及び車載型蓄電池へ供給さ</a:t>
                      </a:r>
                      <a:endParaRPr kumimoji="1" lang="en-US" altLang="ja-JP" sz="1000" dirty="0">
                        <a:solidFill>
                          <a:schemeClr val="tx2"/>
                        </a:solidFill>
                        <a:latin typeface="+mn-ea"/>
                      </a:endParaRPr>
                    </a:p>
                    <a:p>
                      <a:r>
                        <a:rPr kumimoji="1" lang="ja-JP" altLang="en-US" sz="1000" dirty="0">
                          <a:solidFill>
                            <a:schemeClr val="tx2"/>
                          </a:solidFill>
                          <a:latin typeface="+mn-ea"/>
                        </a:rPr>
                        <a:t>　れる。　　　　　　　　　　　</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発電電力が特定負荷設備の消費電力より大きい且つ蓄電池</a:t>
                      </a:r>
                      <a:endParaRPr kumimoji="1" lang="en-US" altLang="ja-JP" sz="1000" dirty="0">
                        <a:solidFill>
                          <a:schemeClr val="tx2"/>
                        </a:solidFill>
                        <a:latin typeface="+mn-ea"/>
                      </a:endParaRPr>
                    </a:p>
                    <a:p>
                      <a:r>
                        <a:rPr kumimoji="1" lang="ja-JP" altLang="en-US" sz="1000" dirty="0">
                          <a:solidFill>
                            <a:schemeClr val="tx2"/>
                          </a:solidFill>
                          <a:latin typeface="+mn-ea"/>
                        </a:rPr>
                        <a:t>　が満充電でない場合は、この余剰電力は蓄電池に充電され</a:t>
                      </a:r>
                      <a:endParaRPr kumimoji="1" lang="en-US" altLang="ja-JP" sz="1000" dirty="0">
                        <a:solidFill>
                          <a:schemeClr val="tx2"/>
                        </a:solidFill>
                        <a:latin typeface="+mn-ea"/>
                      </a:endParaRPr>
                    </a:p>
                    <a:p>
                      <a:r>
                        <a:rPr kumimoji="1" lang="ja-JP" altLang="en-US" sz="1000" dirty="0">
                          <a:solidFill>
                            <a:schemeClr val="tx2"/>
                          </a:solidFill>
                          <a:latin typeface="+mn-ea"/>
                        </a:rPr>
                        <a:t>　る。</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発電電力が特定負荷設備の消費電力より小さい場合は、</a:t>
                      </a:r>
                      <a:endParaRPr kumimoji="1" lang="en-US" altLang="ja-JP" sz="1000" dirty="0">
                        <a:solidFill>
                          <a:schemeClr val="tx2"/>
                        </a:solidFill>
                        <a:latin typeface="+mn-ea"/>
                      </a:endParaRPr>
                    </a:p>
                    <a:p>
                      <a:r>
                        <a:rPr kumimoji="1" lang="ja-JP" altLang="en-US" sz="1000" dirty="0">
                          <a:solidFill>
                            <a:schemeClr val="tx2"/>
                          </a:solidFill>
                          <a:latin typeface="+mn-ea"/>
                        </a:rPr>
                        <a:t>　蓄電池から特定負荷設備へ電力を供給する。（蓄電池容量</a:t>
                      </a:r>
                      <a:endParaRPr kumimoji="1" lang="en-US" altLang="ja-JP" sz="1000" dirty="0">
                        <a:solidFill>
                          <a:schemeClr val="tx2"/>
                        </a:solidFill>
                        <a:latin typeface="+mn-ea"/>
                      </a:endParaRPr>
                    </a:p>
                    <a:p>
                      <a:r>
                        <a:rPr kumimoji="1" lang="ja-JP" altLang="en-US" sz="1000" dirty="0">
                          <a:solidFill>
                            <a:schemeClr val="tx2"/>
                          </a:solidFill>
                          <a:latin typeface="+mn-ea"/>
                        </a:rPr>
                        <a:t>　が設定値を割り込むと供給停止し、商用電源から供給）</a:t>
                      </a:r>
                      <a:endParaRPr kumimoji="1" lang="en-US" altLang="ja-JP" sz="1000" dirty="0">
                        <a:solidFill>
                          <a:schemeClr val="tx2"/>
                        </a:solidFill>
                        <a:latin typeface="+mn-ea"/>
                      </a:endParaRPr>
                    </a:p>
                    <a:p>
                      <a:r>
                        <a:rPr kumimoji="1" lang="en-US" altLang="ja-JP" sz="1000" dirty="0">
                          <a:solidFill>
                            <a:schemeClr val="tx2"/>
                          </a:solidFill>
                          <a:latin typeface="+mn-ea"/>
                        </a:rPr>
                        <a:t>4. </a:t>
                      </a:r>
                      <a:r>
                        <a:rPr kumimoji="1" lang="ja-JP" altLang="en-US" sz="1000" dirty="0">
                          <a:solidFill>
                            <a:schemeClr val="tx2"/>
                          </a:solidFill>
                          <a:latin typeface="+mn-ea"/>
                        </a:rPr>
                        <a:t>パワーコンディショナの自立運転出力は、平常時には停止</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461435">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en-US" altLang="ja-JP" sz="1100" dirty="0"/>
                        <a:t>【</a:t>
                      </a:r>
                      <a:r>
                        <a:rPr kumimoji="1" lang="ja-JP" altLang="en-US" sz="1100" dirty="0"/>
                        <a:t>災害時の動作説明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災害時に電力系統が停止すると、パワーコンディショナの</a:t>
                      </a:r>
                      <a:endParaRPr kumimoji="1" lang="en-US" altLang="ja-JP" sz="1000" dirty="0">
                        <a:solidFill>
                          <a:schemeClr val="tx2"/>
                        </a:solidFill>
                        <a:latin typeface="+mn-ea"/>
                      </a:endParaRPr>
                    </a:p>
                    <a:p>
                      <a:r>
                        <a:rPr kumimoji="1" lang="ja-JP" altLang="en-US" sz="1000" dirty="0">
                          <a:solidFill>
                            <a:schemeClr val="tx2"/>
                          </a:solidFill>
                          <a:latin typeface="+mn-ea"/>
                        </a:rPr>
                        <a:t>　系統出力も自動で停止するため、手動又は自動で自立運転</a:t>
                      </a:r>
                      <a:endParaRPr kumimoji="1" lang="en-US" altLang="ja-JP" sz="1000" dirty="0">
                        <a:solidFill>
                          <a:schemeClr val="tx2"/>
                        </a:solidFill>
                        <a:latin typeface="+mn-ea"/>
                      </a:endParaRPr>
                    </a:p>
                    <a:p>
                      <a:r>
                        <a:rPr kumimoji="1" lang="ja-JP" altLang="en-US" sz="1000" dirty="0">
                          <a:solidFill>
                            <a:schemeClr val="tx2"/>
                          </a:solidFill>
                          <a:latin typeface="+mn-ea"/>
                        </a:rPr>
                        <a:t>　系を復帰させる。</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停電時に太陽光発電がある場合は、パワーコンディショナ</a:t>
                      </a:r>
                      <a:endParaRPr kumimoji="1" lang="en-US" altLang="ja-JP" sz="1000" dirty="0">
                        <a:solidFill>
                          <a:schemeClr val="tx2"/>
                        </a:solidFill>
                        <a:latin typeface="+mn-ea"/>
                      </a:endParaRPr>
                    </a:p>
                    <a:p>
                      <a:r>
                        <a:rPr kumimoji="1" lang="ja-JP" altLang="en-US" sz="1000" dirty="0">
                          <a:solidFill>
                            <a:schemeClr val="tx2"/>
                          </a:solidFill>
                          <a:latin typeface="+mn-ea"/>
                        </a:rPr>
                        <a:t>　の自立運転出力から特定負荷設備に電力供給を行う。</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発電量が特定負荷設備の電力消費量を上回る場合は、余剰</a:t>
                      </a:r>
                      <a:endParaRPr kumimoji="1" lang="en-US" altLang="ja-JP" sz="1000" dirty="0">
                        <a:solidFill>
                          <a:schemeClr val="tx2"/>
                        </a:solidFill>
                        <a:latin typeface="+mn-ea"/>
                      </a:endParaRPr>
                    </a:p>
                    <a:p>
                      <a:r>
                        <a:rPr kumimoji="1" lang="ja-JP" altLang="en-US" sz="1000" dirty="0">
                          <a:solidFill>
                            <a:schemeClr val="tx2"/>
                          </a:solidFill>
                          <a:latin typeface="+mn-ea"/>
                        </a:rPr>
                        <a:t>　電力を蓄電池に充電する。下回る場合は、蓄電池から特定</a:t>
                      </a:r>
                      <a:br>
                        <a:rPr kumimoji="1" lang="en-US" altLang="ja-JP" sz="1000" dirty="0">
                          <a:solidFill>
                            <a:schemeClr val="tx2"/>
                          </a:solidFill>
                          <a:latin typeface="+mn-ea"/>
                        </a:rPr>
                      </a:br>
                      <a:r>
                        <a:rPr kumimoji="1" lang="ja-JP" altLang="en-US" sz="1000" dirty="0">
                          <a:solidFill>
                            <a:schemeClr val="tx2"/>
                          </a:solidFill>
                          <a:latin typeface="+mn-ea"/>
                        </a:rPr>
                        <a:t>　負荷設備電力を供給する。</a:t>
                      </a:r>
                      <a:endParaRPr kumimoji="1" lang="en-US" altLang="ja-JP" sz="1000" dirty="0">
                        <a:solidFill>
                          <a:schemeClr val="tx2"/>
                        </a:solidFill>
                        <a:latin typeface="+mn-ea"/>
                      </a:endParaRPr>
                    </a:p>
                    <a:p>
                      <a:r>
                        <a:rPr kumimoji="1" lang="en-US" altLang="ja-JP" sz="1000" dirty="0">
                          <a:solidFill>
                            <a:schemeClr val="tx2"/>
                          </a:solidFill>
                          <a:latin typeface="+mn-ea"/>
                        </a:rPr>
                        <a:t>4.</a:t>
                      </a:r>
                      <a:r>
                        <a:rPr kumimoji="1" lang="ja-JP" altLang="en-US" sz="1000" dirty="0">
                          <a:solidFill>
                            <a:schemeClr val="tx2"/>
                          </a:solidFill>
                          <a:latin typeface="+mn-ea"/>
                        </a:rPr>
                        <a:t>車載型蓄電池より特定負荷へ電力を供給する。</a:t>
                      </a:r>
                      <a:endParaRPr kumimoji="1" lang="ja-JP" altLang="en-US" sz="11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106926">
                <a:tc>
                  <a:txBody>
                    <a:bodyPr/>
                    <a:lstStyle/>
                    <a:p>
                      <a:r>
                        <a:rPr kumimoji="1" lang="en-US" altLang="ja-JP" sz="1100" dirty="0"/>
                        <a:t>【</a:t>
                      </a:r>
                      <a:r>
                        <a:rPr kumimoji="1" lang="ja-JP" altLang="en-US" sz="1100" dirty="0"/>
                        <a:t>システム構成</a:t>
                      </a:r>
                      <a:r>
                        <a:rPr kumimoji="1" lang="en-US" altLang="ja-JP" sz="1100" dirty="0"/>
                        <a:t>】</a:t>
                      </a:r>
                      <a:br>
                        <a:rPr kumimoji="1" lang="en-US" altLang="ja-JP" sz="1100" dirty="0"/>
                      </a:br>
                      <a:r>
                        <a:rPr kumimoji="1" lang="ja-JP" altLang="en-US" sz="1000" dirty="0">
                          <a:solidFill>
                            <a:schemeClr val="tx2"/>
                          </a:solidFill>
                          <a:latin typeface="+mn-ea"/>
                        </a:rPr>
                        <a:t>・太陽電池</a:t>
                      </a:r>
                      <a:r>
                        <a:rPr kumimoji="1" lang="en-US" altLang="ja-JP" sz="1000" dirty="0">
                          <a:solidFill>
                            <a:schemeClr val="tx2"/>
                          </a:solidFill>
                          <a:latin typeface="+mn-ea"/>
                        </a:rPr>
                        <a:t>	240W×50</a:t>
                      </a:r>
                      <a:r>
                        <a:rPr kumimoji="1" lang="ja-JP" altLang="en-US" sz="1000" dirty="0">
                          <a:solidFill>
                            <a:schemeClr val="tx2"/>
                          </a:solidFill>
                          <a:latin typeface="+mn-ea"/>
                        </a:rPr>
                        <a:t>枚 </a:t>
                      </a:r>
                      <a:r>
                        <a:rPr kumimoji="1" lang="en-US" altLang="ja-JP" sz="1000" dirty="0">
                          <a:solidFill>
                            <a:schemeClr val="tx2"/>
                          </a:solidFill>
                          <a:latin typeface="+mn-ea"/>
                        </a:rPr>
                        <a:t>= 12kW</a:t>
                      </a:r>
                    </a:p>
                    <a:p>
                      <a:r>
                        <a:rPr kumimoji="1" lang="ja-JP" altLang="en-US" sz="1000" dirty="0">
                          <a:solidFill>
                            <a:schemeClr val="tx2"/>
                          </a:solidFill>
                          <a:latin typeface="+mn-ea"/>
                        </a:rPr>
                        <a:t>・パワーコンディショナ</a:t>
                      </a:r>
                      <a:r>
                        <a:rPr kumimoji="1" lang="en-US" altLang="ja-JP" sz="1000" dirty="0">
                          <a:solidFill>
                            <a:schemeClr val="tx2"/>
                          </a:solidFill>
                          <a:latin typeface="+mn-ea"/>
                        </a:rPr>
                        <a:t> </a:t>
                      </a:r>
                      <a:r>
                        <a:rPr kumimoji="1" lang="ja-JP" altLang="en-US" sz="1000" dirty="0">
                          <a:solidFill>
                            <a:schemeClr val="tx2"/>
                          </a:solidFill>
                          <a:latin typeface="+mn-ea"/>
                        </a:rPr>
                        <a:t>（自立運転出力付き）</a:t>
                      </a:r>
                      <a:r>
                        <a:rPr kumimoji="1" lang="en-US" altLang="ja-JP" sz="1000" dirty="0">
                          <a:solidFill>
                            <a:schemeClr val="tx2"/>
                          </a:solidFill>
                          <a:latin typeface="+mn-ea"/>
                        </a:rPr>
                        <a:t>13kW×1</a:t>
                      </a:r>
                      <a:r>
                        <a:rPr kumimoji="1" lang="ja-JP" altLang="en-US" sz="1000" dirty="0">
                          <a:solidFill>
                            <a:schemeClr val="tx2"/>
                          </a:solidFill>
                          <a:latin typeface="+mn-ea"/>
                        </a:rPr>
                        <a:t>台</a:t>
                      </a:r>
                      <a:endParaRPr kumimoji="1" lang="en-US" altLang="ja-JP" sz="1000" dirty="0">
                        <a:solidFill>
                          <a:schemeClr val="tx2"/>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solidFill>
                          <a:latin typeface="+mn-ea"/>
                        </a:rPr>
                        <a:t>・リチウムイオン蓄電池</a:t>
                      </a:r>
                      <a:r>
                        <a:rPr kumimoji="1" lang="en-US" altLang="ja-JP" sz="1000" dirty="0">
                          <a:solidFill>
                            <a:schemeClr val="tx2"/>
                          </a:solidFill>
                          <a:latin typeface="+mn-ea"/>
                        </a:rPr>
                        <a:t>	12kWh×2</a:t>
                      </a:r>
                      <a:r>
                        <a:rPr kumimoji="1" lang="ja-JP" altLang="en-US" sz="1000" dirty="0">
                          <a:solidFill>
                            <a:schemeClr val="tx2"/>
                          </a:solidFill>
                          <a:latin typeface="+mn-ea"/>
                        </a:rPr>
                        <a:t>台 </a:t>
                      </a:r>
                      <a:r>
                        <a:rPr kumimoji="1" lang="en-US" altLang="ja-JP" sz="1000" dirty="0">
                          <a:solidFill>
                            <a:schemeClr val="tx2"/>
                          </a:solidFill>
                          <a:latin typeface="+mn-ea"/>
                        </a:rPr>
                        <a:t>= 24kWh</a:t>
                      </a:r>
                      <a:br>
                        <a:rPr kumimoji="1" lang="en-US" altLang="ja-JP" sz="1000" dirty="0">
                          <a:solidFill>
                            <a:schemeClr val="tx2"/>
                          </a:solidFill>
                          <a:latin typeface="+mn-ea"/>
                        </a:rPr>
                      </a:br>
                      <a:r>
                        <a:rPr kumimoji="1" lang="ja-JP" altLang="en-US" sz="1000" dirty="0">
                          <a:solidFill>
                            <a:schemeClr val="tx2"/>
                          </a:solidFill>
                        </a:rPr>
                        <a:t>・車載型蓄電池</a:t>
                      </a:r>
                    </a:p>
                    <a:p>
                      <a:endParaRPr kumimoji="1" lang="ja-JP"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r>
                        <a:rPr kumimoji="1" lang="ja-JP" altLang="en-US" sz="1000" dirty="0">
                          <a:solidFill>
                            <a:schemeClr val="tx2"/>
                          </a:solidFill>
                          <a:latin typeface="+mn-ea"/>
                        </a:rPr>
                        <a:t>・系統①</a:t>
                      </a:r>
                      <a:r>
                        <a:rPr kumimoji="1" lang="en-US" altLang="ja-JP" sz="1000" dirty="0">
                          <a:solidFill>
                            <a:schemeClr val="tx2"/>
                          </a:solidFill>
                          <a:latin typeface="+mn-ea"/>
                        </a:rPr>
                        <a:t>	</a:t>
                      </a:r>
                      <a:r>
                        <a:rPr kumimoji="1" lang="ja-JP" altLang="en-US" sz="1000" dirty="0">
                          <a:solidFill>
                            <a:schemeClr val="tx2"/>
                          </a:solidFill>
                          <a:latin typeface="+mn-ea"/>
                        </a:rPr>
                        <a:t>事務室照明</a:t>
                      </a:r>
                      <a:r>
                        <a:rPr kumimoji="1" lang="en-US" altLang="ja-JP" sz="1000" dirty="0">
                          <a:solidFill>
                            <a:schemeClr val="tx2"/>
                          </a:solidFill>
                          <a:latin typeface="+mn-ea"/>
                        </a:rPr>
                        <a:t>	  300W</a:t>
                      </a:r>
                    </a:p>
                    <a:p>
                      <a:r>
                        <a:rPr kumimoji="1" lang="en-US" altLang="ja-JP" sz="1000" dirty="0">
                          <a:solidFill>
                            <a:schemeClr val="tx2"/>
                          </a:solidFill>
                          <a:latin typeface="+mn-ea"/>
                        </a:rPr>
                        <a:t>	</a:t>
                      </a:r>
                      <a:r>
                        <a:rPr kumimoji="1" lang="ja-JP" altLang="en-US" sz="1000" dirty="0">
                          <a:solidFill>
                            <a:schemeClr val="tx2"/>
                          </a:solidFill>
                          <a:latin typeface="+mn-ea"/>
                        </a:rPr>
                        <a:t>廊下照明</a:t>
                      </a:r>
                      <a:r>
                        <a:rPr kumimoji="1" lang="en-US" altLang="ja-JP" sz="1000" dirty="0">
                          <a:solidFill>
                            <a:schemeClr val="tx2"/>
                          </a:solidFill>
                          <a:latin typeface="+mn-ea"/>
                        </a:rPr>
                        <a:t>	  200W</a:t>
                      </a:r>
                    </a:p>
                    <a:p>
                      <a:r>
                        <a:rPr kumimoji="1" lang="ja-JP" altLang="en-US" sz="1000" dirty="0">
                          <a:solidFill>
                            <a:schemeClr val="tx2"/>
                          </a:solidFill>
                          <a:latin typeface="+mn-ea"/>
                        </a:rPr>
                        <a:t>・系統②</a:t>
                      </a:r>
                      <a:r>
                        <a:rPr kumimoji="1" lang="en-US" altLang="ja-JP" sz="1000" dirty="0">
                          <a:solidFill>
                            <a:schemeClr val="tx2"/>
                          </a:solidFill>
                          <a:latin typeface="+mn-ea"/>
                        </a:rPr>
                        <a:t>	</a:t>
                      </a:r>
                      <a:r>
                        <a:rPr kumimoji="1" lang="ja-JP" altLang="en-US" sz="1000" dirty="0">
                          <a:solidFill>
                            <a:schemeClr val="tx2"/>
                          </a:solidFill>
                          <a:latin typeface="+mn-ea"/>
                        </a:rPr>
                        <a:t>台所コンセント</a:t>
                      </a:r>
                      <a:r>
                        <a:rPr kumimoji="1" lang="en-US" altLang="ja-JP" sz="1000" dirty="0">
                          <a:solidFill>
                            <a:schemeClr val="tx2"/>
                          </a:solidFill>
                          <a:latin typeface="+mn-ea"/>
                        </a:rPr>
                        <a:t>	            1500W</a:t>
                      </a:r>
                    </a:p>
                    <a:p>
                      <a:r>
                        <a:rPr kumimoji="1" lang="ja-JP" altLang="en-US" sz="1000" dirty="0">
                          <a:solidFill>
                            <a:schemeClr val="tx2"/>
                          </a:solidFill>
                          <a:latin typeface="+mn-ea"/>
                        </a:rPr>
                        <a:t>・系統③</a:t>
                      </a:r>
                      <a:r>
                        <a:rPr kumimoji="1" lang="en-US" altLang="ja-JP" sz="1000" dirty="0">
                          <a:solidFill>
                            <a:schemeClr val="tx2"/>
                          </a:solidFill>
                          <a:latin typeface="+mn-ea"/>
                        </a:rPr>
                        <a:t>	</a:t>
                      </a:r>
                      <a:r>
                        <a:rPr kumimoji="1" lang="ja-JP" altLang="en-US" sz="1000" dirty="0">
                          <a:solidFill>
                            <a:schemeClr val="tx2"/>
                          </a:solidFill>
                          <a:latin typeface="+mn-ea"/>
                        </a:rPr>
                        <a:t>食堂・居間コンセント  </a:t>
                      </a:r>
                      <a:r>
                        <a:rPr kumimoji="1" lang="en-US" altLang="ja-JP" sz="1000" dirty="0">
                          <a:solidFill>
                            <a:schemeClr val="tx2"/>
                          </a:solidFill>
                          <a:latin typeface="+mn-ea"/>
                        </a:rPr>
                        <a:t>1200W</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
        <p:nvSpPr>
          <p:cNvPr id="15" name="テキスト ボックス 14">
            <a:extLst>
              <a:ext uri="{FF2B5EF4-FFF2-40B4-BE49-F238E27FC236}">
                <a16:creationId xmlns:a16="http://schemas.microsoft.com/office/drawing/2014/main" id="{18F7CDB9-6940-4D26-92CE-B0AF7C3693E9}"/>
              </a:ext>
            </a:extLst>
          </p:cNvPr>
          <p:cNvSpPr txBox="1"/>
          <p:nvPr/>
        </p:nvSpPr>
        <p:spPr>
          <a:xfrm>
            <a:off x="4678789" y="764230"/>
            <a:ext cx="3811384" cy="307777"/>
          </a:xfrm>
          <a:prstGeom prst="rect">
            <a:avLst/>
          </a:prstGeom>
          <a:noFill/>
        </p:spPr>
        <p:txBody>
          <a:bodyPr wrap="square" rtlCol="0">
            <a:spAutoFit/>
          </a:bodyPr>
          <a:lstStyle/>
          <a:p>
            <a:r>
              <a:rPr kumimoji="1" lang="ja-JP" altLang="en-US" sz="1400" b="1" u="sng" dirty="0">
                <a:solidFill>
                  <a:schemeClr val="tx2"/>
                </a:solidFill>
                <a:latin typeface="+mn-ea"/>
              </a:rPr>
              <a:t>施設の住所：●●県●●市●●●●●　</a:t>
            </a:r>
            <a:r>
              <a:rPr kumimoji="1" lang="ja-JP" altLang="en-US" sz="1400" b="1" u="sng" dirty="0">
                <a:solidFill>
                  <a:srgbClr val="FF0000"/>
                </a:solidFill>
                <a:latin typeface="+mn-ea"/>
              </a:rPr>
              <a:t>　　　　</a:t>
            </a:r>
          </a:p>
        </p:txBody>
      </p:sp>
      <p:sp>
        <p:nvSpPr>
          <p:cNvPr id="20" name="テキスト ボックス 19">
            <a:extLst>
              <a:ext uri="{FF2B5EF4-FFF2-40B4-BE49-F238E27FC236}">
                <a16:creationId xmlns:a16="http://schemas.microsoft.com/office/drawing/2014/main" id="{9AAFB587-5C9D-4E1D-80BE-0AA2B2CF689A}"/>
              </a:ext>
            </a:extLst>
          </p:cNvPr>
          <p:cNvSpPr txBox="1"/>
          <p:nvPr/>
        </p:nvSpPr>
        <p:spPr>
          <a:xfrm>
            <a:off x="4678789" y="1014556"/>
            <a:ext cx="3675277" cy="307777"/>
          </a:xfrm>
          <a:prstGeom prst="rect">
            <a:avLst/>
          </a:prstGeom>
          <a:noFill/>
        </p:spPr>
        <p:txBody>
          <a:bodyPr wrap="square" rtlCol="0">
            <a:spAutoFit/>
          </a:bodyPr>
          <a:lstStyle/>
          <a:p>
            <a:r>
              <a:rPr kumimoji="1" lang="ja-JP" altLang="en-US" sz="1400" b="1" u="sng" dirty="0">
                <a:solidFill>
                  <a:schemeClr val="tx2"/>
                </a:solidFill>
                <a:latin typeface="+mn-ea"/>
              </a:rPr>
              <a:t>施設名：●●●●　　　</a:t>
            </a:r>
            <a:r>
              <a:rPr kumimoji="1" lang="ja-JP" altLang="en-US" sz="1400" b="1" u="sng" dirty="0">
                <a:solidFill>
                  <a:srgbClr val="FF0000"/>
                </a:solidFill>
                <a:latin typeface="+mn-ea"/>
              </a:rPr>
              <a:t>　　</a:t>
            </a:r>
          </a:p>
        </p:txBody>
      </p:sp>
      <p:grpSp>
        <p:nvGrpSpPr>
          <p:cNvPr id="21" name="グループ化 20">
            <a:extLst>
              <a:ext uri="{FF2B5EF4-FFF2-40B4-BE49-F238E27FC236}">
                <a16:creationId xmlns:a16="http://schemas.microsoft.com/office/drawing/2014/main" id="{B1886D2C-1B37-68C6-68E6-4CE428ADC6BC}"/>
              </a:ext>
            </a:extLst>
          </p:cNvPr>
          <p:cNvGrpSpPr/>
          <p:nvPr/>
        </p:nvGrpSpPr>
        <p:grpSpPr>
          <a:xfrm>
            <a:off x="365076" y="1984052"/>
            <a:ext cx="4664395" cy="2853557"/>
            <a:chOff x="365076" y="1730052"/>
            <a:chExt cx="4664395" cy="2853557"/>
          </a:xfrm>
        </p:grpSpPr>
        <p:pic>
          <p:nvPicPr>
            <p:cNvPr id="7" name="図 6"/>
            <p:cNvPicPr>
              <a:picLocks noChangeAspect="1"/>
            </p:cNvPicPr>
            <p:nvPr/>
          </p:nvPicPr>
          <p:blipFill>
            <a:blip r:embed="rId2">
              <a:biLevel thresh="75000"/>
            </a:blip>
            <a:stretch>
              <a:fillRect/>
            </a:stretch>
          </p:blipFill>
          <p:spPr>
            <a:xfrm>
              <a:off x="365076" y="1730052"/>
              <a:ext cx="3954432" cy="2853557"/>
            </a:xfrm>
            <a:prstGeom prst="rect">
              <a:avLst/>
            </a:prstGeom>
          </p:spPr>
        </p:pic>
        <p:grpSp>
          <p:nvGrpSpPr>
            <p:cNvPr id="8" name="グループ化 7">
              <a:extLst>
                <a:ext uri="{FF2B5EF4-FFF2-40B4-BE49-F238E27FC236}">
                  <a16:creationId xmlns:a16="http://schemas.microsoft.com/office/drawing/2014/main" id="{9E919144-7C2B-4602-A3B5-7F599A6D3BB2}"/>
                </a:ext>
              </a:extLst>
            </p:cNvPr>
            <p:cNvGrpSpPr/>
            <p:nvPr/>
          </p:nvGrpSpPr>
          <p:grpSpPr>
            <a:xfrm>
              <a:off x="3169516" y="3101258"/>
              <a:ext cx="1859955" cy="410077"/>
              <a:chOff x="3423332" y="3331443"/>
              <a:chExt cx="1841000" cy="439512"/>
            </a:xfrm>
          </p:grpSpPr>
          <p:sp>
            <p:nvSpPr>
              <p:cNvPr id="10" name="テキスト ボックス 9">
                <a:extLst>
                  <a:ext uri="{FF2B5EF4-FFF2-40B4-BE49-F238E27FC236}">
                    <a16:creationId xmlns:a16="http://schemas.microsoft.com/office/drawing/2014/main" id="{2F0028E5-FE53-4721-BB68-E7B307291EFE}"/>
                  </a:ext>
                </a:extLst>
              </p:cNvPr>
              <p:cNvSpPr txBox="1"/>
              <p:nvPr/>
            </p:nvSpPr>
            <p:spPr>
              <a:xfrm>
                <a:off x="4058027" y="3331443"/>
                <a:ext cx="520071" cy="169277"/>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充放電設備</a:t>
                </a:r>
              </a:p>
            </p:txBody>
          </p:sp>
          <p:sp>
            <p:nvSpPr>
              <p:cNvPr id="11" name="テキスト ボックス 10">
                <a:extLst>
                  <a:ext uri="{FF2B5EF4-FFF2-40B4-BE49-F238E27FC236}">
                    <a16:creationId xmlns:a16="http://schemas.microsoft.com/office/drawing/2014/main" id="{7068BF84-6DA5-4DF9-B1F0-A564E0991DC8}"/>
                  </a:ext>
                </a:extLst>
              </p:cNvPr>
              <p:cNvSpPr txBox="1"/>
              <p:nvPr/>
            </p:nvSpPr>
            <p:spPr>
              <a:xfrm>
                <a:off x="4636666" y="3333440"/>
                <a:ext cx="627666" cy="181428"/>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車載型蓄電池</a:t>
                </a:r>
              </a:p>
            </p:txBody>
          </p:sp>
          <p:cxnSp>
            <p:nvCxnSpPr>
              <p:cNvPr id="13" name="直線コネクタ 12">
                <a:extLst>
                  <a:ext uri="{FF2B5EF4-FFF2-40B4-BE49-F238E27FC236}">
                    <a16:creationId xmlns:a16="http://schemas.microsoft.com/office/drawing/2014/main" id="{202D68B7-F705-4412-A8B9-146BAFC34199}"/>
                  </a:ext>
                </a:extLst>
              </p:cNvPr>
              <p:cNvCxnSpPr>
                <a:cxnSpLocks/>
                <a:stCxn id="10" idx="3"/>
                <a:endCxn id="11" idx="1"/>
              </p:cNvCxnSpPr>
              <p:nvPr/>
            </p:nvCxnSpPr>
            <p:spPr>
              <a:xfrm>
                <a:off x="4578098" y="3416081"/>
                <a:ext cx="58568" cy="8073"/>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FF6CABF-5EB9-40FD-82F1-86C4BE6B3CCD}"/>
                  </a:ext>
                </a:extLst>
              </p:cNvPr>
              <p:cNvCxnSpPr>
                <a:cxnSpLocks/>
              </p:cNvCxnSpPr>
              <p:nvPr/>
            </p:nvCxnSpPr>
            <p:spPr>
              <a:xfrm flipV="1">
                <a:off x="3423332" y="3411175"/>
                <a:ext cx="0" cy="35978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6915C655-60CF-4F84-87DD-4ED75AA4A445}"/>
                  </a:ext>
                </a:extLst>
              </p:cNvPr>
              <p:cNvCxnSpPr/>
              <p:nvPr/>
            </p:nvCxnSpPr>
            <p:spPr>
              <a:xfrm>
                <a:off x="3423332" y="3411174"/>
                <a:ext cx="634695" cy="0"/>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grpSp>
      </p:grpSp>
      <p:sp>
        <p:nvSpPr>
          <p:cNvPr id="24" name="テキスト ボックス 23">
            <a:extLst>
              <a:ext uri="{FF2B5EF4-FFF2-40B4-BE49-F238E27FC236}">
                <a16:creationId xmlns:a16="http://schemas.microsoft.com/office/drawing/2014/main" id="{1DC56F9D-1CF5-9C58-5B17-D74D1906F92C}"/>
              </a:ext>
            </a:extLst>
          </p:cNvPr>
          <p:cNvSpPr txBox="1"/>
          <p:nvPr/>
        </p:nvSpPr>
        <p:spPr>
          <a:xfrm>
            <a:off x="107093" y="1014555"/>
            <a:ext cx="2949846" cy="307777"/>
          </a:xfrm>
          <a:prstGeom prst="rect">
            <a:avLst/>
          </a:prstGeom>
          <a:noFill/>
        </p:spPr>
        <p:txBody>
          <a:bodyPr wrap="none" rtlCol="0">
            <a:spAutoFit/>
          </a:bodyPr>
          <a:lstStyle/>
          <a:p>
            <a:pPr algn="ctr"/>
            <a:r>
              <a:rPr kumimoji="1" lang="ja-JP" altLang="en-US" sz="1400" b="1" u="sng" dirty="0">
                <a:solidFill>
                  <a:schemeClr val="tx2"/>
                </a:solidFill>
                <a:latin typeface="+mn-ea"/>
              </a:rPr>
              <a:t>導入設備の運用説明書</a:t>
            </a:r>
            <a:r>
              <a:rPr kumimoji="1" lang="en-US" altLang="ja-JP" sz="1400" b="1" u="sng" dirty="0">
                <a:solidFill>
                  <a:srgbClr val="FF0000"/>
                </a:solidFill>
                <a:latin typeface="+mn-ea"/>
              </a:rPr>
              <a:t>(※</a:t>
            </a:r>
            <a:r>
              <a:rPr kumimoji="1" lang="ja-JP" altLang="en-US" sz="1400" b="1" u="sng" dirty="0">
                <a:solidFill>
                  <a:srgbClr val="FF0000"/>
                </a:solidFill>
                <a:latin typeface="+mn-ea"/>
              </a:rPr>
              <a:t>記入例）</a:t>
            </a:r>
          </a:p>
        </p:txBody>
      </p:sp>
    </p:spTree>
    <p:extLst>
      <p:ext uri="{BB962C8B-B14F-4D97-AF65-F5344CB8AC3E}">
        <p14:creationId xmlns:p14="http://schemas.microsoft.com/office/powerpoint/2010/main" val="3481055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157939" y="473825"/>
            <a:ext cx="8797639" cy="6043353"/>
            <a:chOff x="157939" y="379612"/>
            <a:chExt cx="8797639" cy="6400797"/>
          </a:xfrm>
        </p:grpSpPr>
        <p:sp>
          <p:nvSpPr>
            <p:cNvPr id="12" name="正方形/長方形 11"/>
            <p:cNvSpPr/>
            <p:nvPr/>
          </p:nvSpPr>
          <p:spPr>
            <a:xfrm>
              <a:off x="157939" y="379612"/>
              <a:ext cx="8794867" cy="6400797"/>
            </a:xfrm>
            <a:prstGeom prst="rect">
              <a:avLst/>
            </a:prstGeom>
            <a:solidFill>
              <a:schemeClr val="bg1"/>
            </a:solidFill>
            <a:ln w="285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mn-ea"/>
              </a:endParaRPr>
            </a:p>
          </p:txBody>
        </p:sp>
        <p:cxnSp>
          <p:nvCxnSpPr>
            <p:cNvPr id="5" name="直線コネクタ 4"/>
            <p:cNvCxnSpPr>
              <a:stCxn id="12" idx="1"/>
              <a:endCxn id="12" idx="3"/>
            </p:cNvCxnSpPr>
            <p:nvPr/>
          </p:nvCxnSpPr>
          <p:spPr>
            <a:xfrm>
              <a:off x="157939" y="3580011"/>
              <a:ext cx="8794867" cy="0"/>
            </a:xfrm>
            <a:prstGeom prst="line">
              <a:avLst/>
            </a:prstGeom>
            <a:ln w="15875"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157939"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平常時（昼間）</a:t>
              </a:r>
            </a:p>
          </p:txBody>
        </p:sp>
        <p:sp>
          <p:nvSpPr>
            <p:cNvPr id="13" name="正方形/長方形 12"/>
            <p:cNvSpPr/>
            <p:nvPr/>
          </p:nvSpPr>
          <p:spPr>
            <a:xfrm>
              <a:off x="4555373"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災害時（昼間）</a:t>
              </a:r>
            </a:p>
          </p:txBody>
        </p:sp>
        <p:sp>
          <p:nvSpPr>
            <p:cNvPr id="16" name="正方形/長方形 15"/>
            <p:cNvSpPr/>
            <p:nvPr/>
          </p:nvSpPr>
          <p:spPr>
            <a:xfrm>
              <a:off x="160710"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平常時（夜間）</a:t>
              </a:r>
            </a:p>
          </p:txBody>
        </p:sp>
        <p:sp>
          <p:nvSpPr>
            <p:cNvPr id="18" name="正方形/長方形 17"/>
            <p:cNvSpPr/>
            <p:nvPr/>
          </p:nvSpPr>
          <p:spPr>
            <a:xfrm>
              <a:off x="4558144"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災害時（夜間）</a:t>
              </a:r>
            </a:p>
          </p:txBody>
        </p:sp>
        <p:cxnSp>
          <p:nvCxnSpPr>
            <p:cNvPr id="3" name="直線コネクタ 2"/>
            <p:cNvCxnSpPr>
              <a:stCxn id="12" idx="0"/>
              <a:endCxn id="12" idx="2"/>
            </p:cNvCxnSpPr>
            <p:nvPr/>
          </p:nvCxnSpPr>
          <p:spPr>
            <a:xfrm>
              <a:off x="4555373" y="379612"/>
              <a:ext cx="0" cy="640079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テキスト ボックス 8"/>
          <p:cNvSpPr txBox="1"/>
          <p:nvPr/>
        </p:nvSpPr>
        <p:spPr>
          <a:xfrm>
            <a:off x="85384" y="194724"/>
            <a:ext cx="3647152" cy="307777"/>
          </a:xfrm>
          <a:prstGeom prst="rect">
            <a:avLst/>
          </a:prstGeom>
          <a:noFill/>
        </p:spPr>
        <p:txBody>
          <a:bodyPr wrap="none" rtlCol="0">
            <a:spAutoFit/>
          </a:bodyPr>
          <a:lstStyle/>
          <a:p>
            <a:r>
              <a:rPr kumimoji="1" lang="ja-JP" altLang="en-US" sz="1400" b="1" u="sng" dirty="0">
                <a:latin typeface="+mn-ea"/>
              </a:rPr>
              <a:t>導入設備の運用方法説明図面</a:t>
            </a:r>
            <a:r>
              <a:rPr kumimoji="1" lang="ja-JP" altLang="en-US" sz="1400" b="1" u="sng" dirty="0">
                <a:solidFill>
                  <a:srgbClr val="FF0000"/>
                </a:solidFill>
                <a:latin typeface="+mn-ea"/>
              </a:rPr>
              <a:t>（</a:t>
            </a:r>
            <a:r>
              <a:rPr kumimoji="1" lang="en-US" altLang="ja-JP" sz="1400" b="1" u="sng" dirty="0">
                <a:solidFill>
                  <a:srgbClr val="FF0000"/>
                </a:solidFill>
                <a:latin typeface="+mn-ea"/>
              </a:rPr>
              <a:t> ※</a:t>
            </a:r>
            <a:r>
              <a:rPr kumimoji="1" lang="ja-JP" altLang="en-US" sz="1400" b="1" u="sng" dirty="0">
                <a:solidFill>
                  <a:srgbClr val="FF0000"/>
                </a:solidFill>
                <a:latin typeface="+mn-ea"/>
              </a:rPr>
              <a:t>記入例）</a:t>
            </a:r>
          </a:p>
        </p:txBody>
      </p:sp>
      <p:pic>
        <p:nvPicPr>
          <p:cNvPr id="17" name="図 16"/>
          <p:cNvPicPr>
            <a:picLocks noChangeAspect="1"/>
          </p:cNvPicPr>
          <p:nvPr/>
        </p:nvPicPr>
        <p:blipFill>
          <a:blip r:embed="rId2"/>
          <a:stretch>
            <a:fillRect/>
          </a:stretch>
        </p:blipFill>
        <p:spPr>
          <a:xfrm>
            <a:off x="1044293" y="3882952"/>
            <a:ext cx="2874565" cy="2509014"/>
          </a:xfrm>
          <a:prstGeom prst="rect">
            <a:avLst/>
          </a:prstGeom>
        </p:spPr>
      </p:pic>
      <p:pic>
        <p:nvPicPr>
          <p:cNvPr id="20" name="図 19"/>
          <p:cNvPicPr>
            <a:picLocks noChangeAspect="1"/>
          </p:cNvPicPr>
          <p:nvPr/>
        </p:nvPicPr>
        <p:blipFill>
          <a:blip r:embed="rId3"/>
          <a:stretch>
            <a:fillRect/>
          </a:stretch>
        </p:blipFill>
        <p:spPr>
          <a:xfrm>
            <a:off x="5191889" y="3839612"/>
            <a:ext cx="3121632" cy="2621552"/>
          </a:xfrm>
          <a:prstGeom prst="rect">
            <a:avLst/>
          </a:prstGeom>
        </p:spPr>
      </p:pic>
      <p:pic>
        <p:nvPicPr>
          <p:cNvPr id="2" name="図 1"/>
          <p:cNvPicPr>
            <a:picLocks noChangeAspect="1"/>
          </p:cNvPicPr>
          <p:nvPr/>
        </p:nvPicPr>
        <p:blipFill>
          <a:blip r:embed="rId4"/>
          <a:stretch>
            <a:fillRect/>
          </a:stretch>
        </p:blipFill>
        <p:spPr>
          <a:xfrm>
            <a:off x="5106026" y="866407"/>
            <a:ext cx="3073698" cy="2605372"/>
          </a:xfrm>
          <a:prstGeom prst="rect">
            <a:avLst/>
          </a:prstGeom>
        </p:spPr>
      </p:pic>
      <p:pic>
        <p:nvPicPr>
          <p:cNvPr id="7" name="図 6"/>
          <p:cNvPicPr>
            <a:picLocks noChangeAspect="1"/>
          </p:cNvPicPr>
          <p:nvPr/>
        </p:nvPicPr>
        <p:blipFill>
          <a:blip r:embed="rId5"/>
          <a:stretch>
            <a:fillRect/>
          </a:stretch>
        </p:blipFill>
        <p:spPr>
          <a:xfrm>
            <a:off x="871408" y="840422"/>
            <a:ext cx="3127318" cy="2630141"/>
          </a:xfrm>
          <a:prstGeom prst="rect">
            <a:avLst/>
          </a:prstGeom>
        </p:spPr>
      </p:pic>
    </p:spTree>
    <p:extLst>
      <p:ext uri="{BB962C8B-B14F-4D97-AF65-F5344CB8AC3E}">
        <p14:creationId xmlns:p14="http://schemas.microsoft.com/office/powerpoint/2010/main" val="3995989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0F4F40-F047-BE26-5526-9518FFC6D516}"/>
              </a:ext>
            </a:extLst>
          </p:cNvPr>
          <p:cNvSpPr>
            <a:spLocks noGrp="1"/>
          </p:cNvSpPr>
          <p:nvPr>
            <p:ph type="title"/>
          </p:nvPr>
        </p:nvSpPr>
        <p:spPr>
          <a:xfrm>
            <a:off x="256032" y="635185"/>
            <a:ext cx="3858768" cy="749809"/>
          </a:xfrm>
        </p:spPr>
        <p:txBody>
          <a:bodyPr>
            <a:normAutofit/>
          </a:bodyPr>
          <a:lstStyle/>
          <a:p>
            <a:r>
              <a:rPr lang="ja-JP" altLang="en-US" sz="2000" dirty="0"/>
              <a:t>通信システム構成図</a:t>
            </a:r>
            <a:endParaRPr kumimoji="1" lang="ja-JP" altLang="en-US" sz="2000" dirty="0"/>
          </a:p>
        </p:txBody>
      </p:sp>
      <p:sp>
        <p:nvSpPr>
          <p:cNvPr id="4" name="テキスト ボックス 3">
            <a:extLst>
              <a:ext uri="{FF2B5EF4-FFF2-40B4-BE49-F238E27FC236}">
                <a16:creationId xmlns:a16="http://schemas.microsoft.com/office/drawing/2014/main" id="{BEBC8D81-9087-BD48-0549-4E6968CE10D3}"/>
              </a:ext>
            </a:extLst>
          </p:cNvPr>
          <p:cNvSpPr txBox="1"/>
          <p:nvPr/>
        </p:nvSpPr>
        <p:spPr>
          <a:xfrm>
            <a:off x="6724320" y="881979"/>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5" name="直線コネクタ 4">
            <a:extLst>
              <a:ext uri="{FF2B5EF4-FFF2-40B4-BE49-F238E27FC236}">
                <a16:creationId xmlns:a16="http://schemas.microsoft.com/office/drawing/2014/main" id="{C8D13645-895C-B036-E3DC-5C690BC8FCED}"/>
              </a:ext>
            </a:extLst>
          </p:cNvPr>
          <p:cNvCxnSpPr>
            <a:cxnSpLocks/>
          </p:cNvCxnSpPr>
          <p:nvPr/>
        </p:nvCxnSpPr>
        <p:spPr>
          <a:xfrm>
            <a:off x="8340206" y="2549106"/>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1BC5CDDB-ED7D-6F0F-3633-6927A31254EE}"/>
              </a:ext>
            </a:extLst>
          </p:cNvPr>
          <p:cNvSpPr txBox="1"/>
          <p:nvPr/>
        </p:nvSpPr>
        <p:spPr>
          <a:xfrm>
            <a:off x="8317380" y="1030748"/>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C291133-B388-3B1D-BC41-435A6F9718A8}"/>
              </a:ext>
            </a:extLst>
          </p:cNvPr>
          <p:cNvSpPr txBox="1"/>
          <p:nvPr/>
        </p:nvSpPr>
        <p:spPr>
          <a:xfrm>
            <a:off x="8340206" y="1313036"/>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8" name="直線コネクタ 7">
            <a:extLst>
              <a:ext uri="{FF2B5EF4-FFF2-40B4-BE49-F238E27FC236}">
                <a16:creationId xmlns:a16="http://schemas.microsoft.com/office/drawing/2014/main" id="{1EAEB4B7-530F-943F-1A41-8EB2B03CB125}"/>
              </a:ext>
            </a:extLst>
          </p:cNvPr>
          <p:cNvCxnSpPr>
            <a:cxnSpLocks/>
          </p:cNvCxnSpPr>
          <p:nvPr/>
        </p:nvCxnSpPr>
        <p:spPr>
          <a:xfrm>
            <a:off x="8340206" y="207926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E597036-3AEB-29AE-3307-4A38E0441AD8}"/>
              </a:ext>
            </a:extLst>
          </p:cNvPr>
          <p:cNvCxnSpPr>
            <a:cxnSpLocks/>
          </p:cNvCxnSpPr>
          <p:nvPr/>
        </p:nvCxnSpPr>
        <p:spPr>
          <a:xfrm>
            <a:off x="8340206" y="2307803"/>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FD5DABC-1B27-3B66-770D-83A923D29B9C}"/>
              </a:ext>
            </a:extLst>
          </p:cNvPr>
          <p:cNvSpPr txBox="1"/>
          <p:nvPr/>
        </p:nvSpPr>
        <p:spPr>
          <a:xfrm>
            <a:off x="8340206" y="1624151"/>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3729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93185-0D7B-E601-4B19-E9A2C09BAA57}"/>
            </a:ext>
          </a:extLst>
        </p:cNvPr>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AF2F5EB4-E8C0-9EC9-1D1A-002F22DBA6D6}"/>
              </a:ext>
            </a:extLst>
          </p:cNvPr>
          <p:cNvCxnSpPr>
            <a:cxnSpLocks/>
            <a:endCxn id="20" idx="1"/>
          </p:cNvCxnSpPr>
          <p:nvPr/>
        </p:nvCxnSpPr>
        <p:spPr>
          <a:xfrm>
            <a:off x="6787653" y="5393438"/>
            <a:ext cx="600137"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4A11903A-7FD3-5B84-0816-EA7C9A006066}"/>
              </a:ext>
            </a:extLst>
          </p:cNvPr>
          <p:cNvGrpSpPr/>
          <p:nvPr/>
        </p:nvGrpSpPr>
        <p:grpSpPr>
          <a:xfrm>
            <a:off x="5098800" y="2773839"/>
            <a:ext cx="1312483" cy="715138"/>
            <a:chOff x="5093036" y="2515231"/>
            <a:chExt cx="936000" cy="1041664"/>
          </a:xfrm>
        </p:grpSpPr>
        <p:cxnSp>
          <p:nvCxnSpPr>
            <p:cNvPr id="8" name="直線コネクタ 7">
              <a:extLst>
                <a:ext uri="{FF2B5EF4-FFF2-40B4-BE49-F238E27FC236}">
                  <a16:creationId xmlns:a16="http://schemas.microsoft.com/office/drawing/2014/main" id="{D7C4F3FD-517E-609B-E2D5-C9286A4897B2}"/>
                </a:ext>
              </a:extLst>
            </p:cNvPr>
            <p:cNvCxnSpPr>
              <a:cxnSpLocks/>
            </p:cNvCxnSpPr>
            <p:nvPr/>
          </p:nvCxnSpPr>
          <p:spPr>
            <a:xfrm>
              <a:off x="5093036" y="2515231"/>
              <a:ext cx="936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6FFD6BA-F28B-AA70-DDC0-5892D0F31EDD}"/>
                </a:ext>
              </a:extLst>
            </p:cNvPr>
            <p:cNvCxnSpPr>
              <a:cxnSpLocks/>
            </p:cNvCxnSpPr>
            <p:nvPr/>
          </p:nvCxnSpPr>
          <p:spPr>
            <a:xfrm>
              <a:off x="6016443" y="2515231"/>
              <a:ext cx="0" cy="1041664"/>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037325-73CC-86AD-6BF3-4C6392765001}"/>
              </a:ext>
            </a:extLst>
          </p:cNvPr>
          <p:cNvCxnSpPr>
            <a:cxnSpLocks/>
          </p:cNvCxnSpPr>
          <p:nvPr/>
        </p:nvCxnSpPr>
        <p:spPr>
          <a:xfrm flipH="1" flipV="1">
            <a:off x="4443313" y="2838103"/>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1C57338-3B02-086B-10E5-E4E86E1B94FE}"/>
              </a:ext>
            </a:extLst>
          </p:cNvPr>
          <p:cNvCxnSpPr>
            <a:cxnSpLocks/>
          </p:cNvCxnSpPr>
          <p:nvPr/>
        </p:nvCxnSpPr>
        <p:spPr>
          <a:xfrm flipH="1" flipV="1">
            <a:off x="4443312" y="2112141"/>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BAAD31EC-F821-E9BC-16AC-1A2870D04D35}"/>
              </a:ext>
            </a:extLst>
          </p:cNvPr>
          <p:cNvCxnSpPr>
            <a:cxnSpLocks/>
            <a:endCxn id="25" idx="1"/>
          </p:cNvCxnSpPr>
          <p:nvPr/>
        </p:nvCxnSpPr>
        <p:spPr>
          <a:xfrm rot="5400000" flipH="1" flipV="1">
            <a:off x="2864330" y="3647179"/>
            <a:ext cx="731014" cy="664972"/>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E40C523-EC76-C49D-75B6-209034D5A0CC}"/>
              </a:ext>
            </a:extLst>
          </p:cNvPr>
          <p:cNvCxnSpPr>
            <a:cxnSpLocks/>
            <a:stCxn id="37" idx="0"/>
            <a:endCxn id="23" idx="2"/>
          </p:cNvCxnSpPr>
          <p:nvPr/>
        </p:nvCxnSpPr>
        <p:spPr>
          <a:xfrm flipV="1">
            <a:off x="6369959" y="4835944"/>
            <a:ext cx="5194" cy="35744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727625A8-3B8D-4327-CD3A-46507EF03C5C}"/>
              </a:ext>
            </a:extLst>
          </p:cNvPr>
          <p:cNvCxnSpPr>
            <a:cxnSpLocks/>
          </p:cNvCxnSpPr>
          <p:nvPr/>
        </p:nvCxnSpPr>
        <p:spPr>
          <a:xfrm flipV="1">
            <a:off x="2897351" y="4591393"/>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A4BB98-7D3A-5CD7-8585-7471FB1EDBC1}"/>
              </a:ext>
            </a:extLst>
          </p:cNvPr>
          <p:cNvSpPr>
            <a:spLocks noGrp="1"/>
          </p:cNvSpPr>
          <p:nvPr>
            <p:ph type="title"/>
          </p:nvPr>
        </p:nvSpPr>
        <p:spPr>
          <a:xfrm>
            <a:off x="256032" y="395032"/>
            <a:ext cx="3765635" cy="749809"/>
          </a:xfrm>
        </p:spPr>
        <p:txBody>
          <a:bodyPr>
            <a:normAutofit/>
          </a:bodyPr>
          <a:lstStyle/>
          <a:p>
            <a:r>
              <a:rPr lang="ja-JP" altLang="en-US" sz="2000" dirty="0">
                <a:solidFill>
                  <a:srgbClr val="FF0000"/>
                </a:solidFill>
              </a:rPr>
              <a:t>通信システム構成図　（記載例）</a:t>
            </a:r>
            <a:endParaRPr kumimoji="1" lang="ja-JP" altLang="en-US" sz="2000" dirty="0">
              <a:solidFill>
                <a:srgbClr val="FF0000"/>
              </a:solidFill>
            </a:endParaRPr>
          </a:p>
        </p:txBody>
      </p:sp>
      <p:sp>
        <p:nvSpPr>
          <p:cNvPr id="5" name="テキスト ボックス 4">
            <a:extLst>
              <a:ext uri="{FF2B5EF4-FFF2-40B4-BE49-F238E27FC236}">
                <a16:creationId xmlns:a16="http://schemas.microsoft.com/office/drawing/2014/main" id="{E3889666-8FE1-963F-4381-BB95FDF1592A}"/>
              </a:ext>
            </a:extLst>
          </p:cNvPr>
          <p:cNvSpPr txBox="1"/>
          <p:nvPr/>
        </p:nvSpPr>
        <p:spPr>
          <a:xfrm>
            <a:off x="2498129" y="5131393"/>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7" name="テキスト ボックス 6">
            <a:extLst>
              <a:ext uri="{FF2B5EF4-FFF2-40B4-BE49-F238E27FC236}">
                <a16:creationId xmlns:a16="http://schemas.microsoft.com/office/drawing/2014/main" id="{A11EADBF-DC73-B8C4-3B35-EEBA26450756}"/>
              </a:ext>
            </a:extLst>
          </p:cNvPr>
          <p:cNvSpPr txBox="1"/>
          <p:nvPr/>
        </p:nvSpPr>
        <p:spPr>
          <a:xfrm>
            <a:off x="2387186" y="4345172"/>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4" name="テキスト ボックス 13">
            <a:extLst>
              <a:ext uri="{FF2B5EF4-FFF2-40B4-BE49-F238E27FC236}">
                <a16:creationId xmlns:a16="http://schemas.microsoft.com/office/drawing/2014/main" id="{4CD2E308-DF77-2C10-6DF5-2CE2894BF845}"/>
              </a:ext>
            </a:extLst>
          </p:cNvPr>
          <p:cNvSpPr txBox="1"/>
          <p:nvPr/>
        </p:nvSpPr>
        <p:spPr>
          <a:xfrm>
            <a:off x="3802632" y="2576841"/>
            <a:ext cx="1281864" cy="400110"/>
          </a:xfrm>
          <a:prstGeom prst="rect">
            <a:avLst/>
          </a:prstGeom>
          <a:solidFill>
            <a:schemeClr val="bg1"/>
          </a:solidFill>
          <a:ln w="38100">
            <a:solidFill>
              <a:srgbClr val="FF0000"/>
            </a:solidFill>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28C8D7A6-8C1F-2FBC-B5FD-C72DBEFF91DF}"/>
              </a:ext>
            </a:extLst>
          </p:cNvPr>
          <p:cNvSpPr txBox="1"/>
          <p:nvPr/>
        </p:nvSpPr>
        <p:spPr>
          <a:xfrm>
            <a:off x="7387790" y="5270327"/>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FA76BCD2-E8EF-16FF-A5D0-6E8F1C740231}"/>
              </a:ext>
            </a:extLst>
          </p:cNvPr>
          <p:cNvSpPr txBox="1"/>
          <p:nvPr/>
        </p:nvSpPr>
        <p:spPr>
          <a:xfrm>
            <a:off x="3562323" y="3414103"/>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004F6810-C9E6-14D4-F817-FD2B09D9D841}"/>
              </a:ext>
            </a:extLst>
          </p:cNvPr>
          <p:cNvSpPr txBox="1"/>
          <p:nvPr/>
        </p:nvSpPr>
        <p:spPr>
          <a:xfrm>
            <a:off x="5970737" y="5193384"/>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蓄電池用</a:t>
            </a:r>
            <a:r>
              <a:rPr kumimoji="1" lang="en-US" altLang="ja-JP" sz="1000" dirty="0">
                <a:latin typeface="BIZ UDPゴシック" panose="020B0400000000000000" pitchFamily="50" charset="-128"/>
                <a:ea typeface="BIZ UDPゴシック" panose="020B0400000000000000" pitchFamily="50" charset="-128"/>
              </a:rPr>
              <a:t>PCS</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500E2359-01C1-342C-1750-7B79126126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34975" y="1384865"/>
            <a:ext cx="914400" cy="914400"/>
          </a:xfrm>
          <a:prstGeom prst="rect">
            <a:avLst/>
          </a:prstGeom>
        </p:spPr>
      </p:pic>
      <p:sp>
        <p:nvSpPr>
          <p:cNvPr id="61" name="正方形/長方形 60">
            <a:extLst>
              <a:ext uri="{FF2B5EF4-FFF2-40B4-BE49-F238E27FC236}">
                <a16:creationId xmlns:a16="http://schemas.microsoft.com/office/drawing/2014/main" id="{61FC8CFE-77D7-1B06-3B71-A37E0440F1B1}"/>
              </a:ext>
            </a:extLst>
          </p:cNvPr>
          <p:cNvSpPr/>
          <p:nvPr/>
        </p:nvSpPr>
        <p:spPr>
          <a:xfrm>
            <a:off x="3103743" y="1672893"/>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5EBF89FD-47F3-DBC2-0A97-980F71EA4617}"/>
              </a:ext>
            </a:extLst>
          </p:cNvPr>
          <p:cNvSpPr/>
          <p:nvPr/>
        </p:nvSpPr>
        <p:spPr>
          <a:xfrm>
            <a:off x="2889412" y="2473964"/>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4A4721C5-481C-D7C4-4B96-CC85133241D1}"/>
              </a:ext>
            </a:extLst>
          </p:cNvPr>
          <p:cNvSpPr/>
          <p:nvPr/>
        </p:nvSpPr>
        <p:spPr>
          <a:xfrm>
            <a:off x="3881197" y="3814213"/>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0A734EC5-98E7-9C65-1569-07341AC09940}"/>
              </a:ext>
            </a:extLst>
          </p:cNvPr>
          <p:cNvSpPr txBox="1"/>
          <p:nvPr/>
        </p:nvSpPr>
        <p:spPr>
          <a:xfrm>
            <a:off x="5629451" y="3404396"/>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1DF8470-7603-A2E5-283E-B81ED564360F}"/>
              </a:ext>
            </a:extLst>
          </p:cNvPr>
          <p:cNvSpPr/>
          <p:nvPr/>
        </p:nvSpPr>
        <p:spPr>
          <a:xfrm>
            <a:off x="7075172" y="333613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endParaRPr kumimoji="1" lang="ja-JP" altLang="en-US"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723FC3EB-6CC9-5745-065C-3530C2895DB8}"/>
              </a:ext>
            </a:extLst>
          </p:cNvPr>
          <p:cNvCxnSpPr>
            <a:cxnSpLocks/>
            <a:stCxn id="23" idx="0"/>
            <a:endCxn id="6" idx="2"/>
          </p:cNvCxnSpPr>
          <p:nvPr/>
        </p:nvCxnSpPr>
        <p:spPr>
          <a:xfrm flipV="1">
            <a:off x="6375153" y="3804506"/>
            <a:ext cx="8423" cy="631328"/>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E3051A00-21E6-C2D2-CDC8-C8863A12927B}"/>
              </a:ext>
            </a:extLst>
          </p:cNvPr>
          <p:cNvSpPr txBox="1"/>
          <p:nvPr/>
        </p:nvSpPr>
        <p:spPr>
          <a:xfrm>
            <a:off x="5621028" y="4435834"/>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4" name="正方形/長方形 23">
            <a:extLst>
              <a:ext uri="{FF2B5EF4-FFF2-40B4-BE49-F238E27FC236}">
                <a16:creationId xmlns:a16="http://schemas.microsoft.com/office/drawing/2014/main" id="{6EE2984C-3E75-D122-8730-62BAC6C28530}"/>
              </a:ext>
            </a:extLst>
          </p:cNvPr>
          <p:cNvSpPr/>
          <p:nvPr/>
        </p:nvSpPr>
        <p:spPr>
          <a:xfrm>
            <a:off x="7010687" y="4456906"/>
            <a:ext cx="1020325" cy="26137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制御装置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73D7BF4-09A2-A63A-9D5E-6235C2A0D2B8}"/>
              </a:ext>
            </a:extLst>
          </p:cNvPr>
          <p:cNvSpPr txBox="1"/>
          <p:nvPr/>
        </p:nvSpPr>
        <p:spPr>
          <a:xfrm>
            <a:off x="304558" y="1521989"/>
            <a:ext cx="2020749" cy="3170099"/>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同じ型番の機器はまとめて記載して構わない（本様式に同じ型番の機器の数量を記載する必要はない）。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などに本補助事業で新規に導入する太陽光発電設備を接続する場合は、既存の機器についても図示し、接続関係が分かるようにしてください。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F024F5D0-3A4C-DB20-2069-BDB44B1DEB14}"/>
              </a:ext>
            </a:extLst>
          </p:cNvPr>
          <p:cNvSpPr txBox="1"/>
          <p:nvPr/>
        </p:nvSpPr>
        <p:spPr>
          <a:xfrm>
            <a:off x="6724320" y="1002048"/>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ED32C86F-B926-DA71-A671-0728D28D41D5}"/>
              </a:ext>
            </a:extLst>
          </p:cNvPr>
          <p:cNvCxnSpPr>
            <a:cxnSpLocks/>
          </p:cNvCxnSpPr>
          <p:nvPr/>
        </p:nvCxnSpPr>
        <p:spPr>
          <a:xfrm>
            <a:off x="8340206" y="2669175"/>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82E72D0-324E-8BB9-E555-4DFE0F727359}"/>
              </a:ext>
            </a:extLst>
          </p:cNvPr>
          <p:cNvSpPr txBox="1"/>
          <p:nvPr/>
        </p:nvSpPr>
        <p:spPr>
          <a:xfrm>
            <a:off x="8317380" y="115081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3EEB6B5A-00F6-A34E-9AA9-A63B199620EA}"/>
              </a:ext>
            </a:extLst>
          </p:cNvPr>
          <p:cNvSpPr txBox="1"/>
          <p:nvPr/>
        </p:nvSpPr>
        <p:spPr>
          <a:xfrm>
            <a:off x="8340206" y="1433105"/>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5" name="直線コネクタ 14">
            <a:extLst>
              <a:ext uri="{FF2B5EF4-FFF2-40B4-BE49-F238E27FC236}">
                <a16:creationId xmlns:a16="http://schemas.microsoft.com/office/drawing/2014/main" id="{83099821-4282-A00F-E408-8F43CD8392C4}"/>
              </a:ext>
            </a:extLst>
          </p:cNvPr>
          <p:cNvCxnSpPr>
            <a:cxnSpLocks/>
          </p:cNvCxnSpPr>
          <p:nvPr/>
        </p:nvCxnSpPr>
        <p:spPr>
          <a:xfrm>
            <a:off x="8340206" y="2199337"/>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4C4D929C-DE57-E86E-8A21-7443C4C4E378}"/>
              </a:ext>
            </a:extLst>
          </p:cNvPr>
          <p:cNvCxnSpPr>
            <a:cxnSpLocks/>
          </p:cNvCxnSpPr>
          <p:nvPr/>
        </p:nvCxnSpPr>
        <p:spPr>
          <a:xfrm>
            <a:off x="8340206" y="2427872"/>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5729768A-308C-D61B-ACB2-377D3E8CF4DC}"/>
              </a:ext>
            </a:extLst>
          </p:cNvPr>
          <p:cNvSpPr txBox="1"/>
          <p:nvPr/>
        </p:nvSpPr>
        <p:spPr>
          <a:xfrm>
            <a:off x="8340206" y="1744220"/>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5694D324-D139-4EC9-4CDD-4CD39AF9147A}"/>
              </a:ext>
            </a:extLst>
          </p:cNvPr>
          <p:cNvSpPr txBox="1"/>
          <p:nvPr/>
        </p:nvSpPr>
        <p:spPr>
          <a:xfrm>
            <a:off x="4773071" y="5193382"/>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cxnSp>
        <p:nvCxnSpPr>
          <p:cNvPr id="41" name="直線コネクタ 40">
            <a:extLst>
              <a:ext uri="{FF2B5EF4-FFF2-40B4-BE49-F238E27FC236}">
                <a16:creationId xmlns:a16="http://schemas.microsoft.com/office/drawing/2014/main" id="{EA31D3F4-B0F2-C2F7-2BA4-C0AE2BEA7823}"/>
              </a:ext>
            </a:extLst>
          </p:cNvPr>
          <p:cNvCxnSpPr>
            <a:cxnSpLocks/>
            <a:stCxn id="40" idx="3"/>
            <a:endCxn id="37" idx="1"/>
          </p:cNvCxnSpPr>
          <p:nvPr/>
        </p:nvCxnSpPr>
        <p:spPr>
          <a:xfrm>
            <a:off x="5571515" y="5393437"/>
            <a:ext cx="399222" cy="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78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4" ma:contentTypeDescription="新しいドキュメントを作成します。" ma:contentTypeScope="" ma:versionID="3019000c1c320b4d5c57bd4cbd80993f">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45aaa94627d841a9fc06987f8e4985a1"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30a74c3-84fc-4333-99e9-eb8b6c063005}"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9DEE7A-8870-41C1-B8E1-7F89BE3362D5}"/>
</file>

<file path=customXml/itemProps2.xml><?xml version="1.0" encoding="utf-8"?>
<ds:datastoreItem xmlns:ds="http://schemas.openxmlformats.org/officeDocument/2006/customXml" ds:itemID="{C83A1A33-D0A0-4404-A807-4932FFF5401E}">
  <ds:schemaRefs>
    <ds:schemaRef ds:uri="http://schemas.microsoft.com/office/2006/metadata/properties"/>
    <ds:schemaRef ds:uri="http://schemas.microsoft.com/office/infopath/2007/PartnerControls"/>
    <ds:schemaRef ds:uri="1c8094e6-b943-4f7f-ad42-f7be029d92a7"/>
    <ds:schemaRef ds:uri="22d15cf7-27b1-4136-b3fc-8d1c240fa939"/>
  </ds:schemaRefs>
</ds:datastoreItem>
</file>

<file path=customXml/itemProps3.xml><?xml version="1.0" encoding="utf-8"?>
<ds:datastoreItem xmlns:ds="http://schemas.openxmlformats.org/officeDocument/2006/customXml" ds:itemID="{3996E078-83F2-41FD-9EE8-9583CA3CFD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798</Words>
  <PresentationFormat>画面に合わせる (4:3)</PresentationFormat>
  <Paragraphs>104</Paragraphs>
  <Slides>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6</vt:i4>
      </vt:variant>
    </vt:vector>
  </HeadingPairs>
  <TitlesOfParts>
    <vt:vector size="14" baseType="lpstr">
      <vt:lpstr>BIZ UDPゴシック</vt:lpstr>
      <vt:lpstr>游ゴシック</vt:lpstr>
      <vt:lpstr>游ゴシック Light</vt:lpstr>
      <vt:lpstr>Arial</vt:lpstr>
      <vt:lpstr>Calibri</vt:lpstr>
      <vt:lpstr>Calibri Light</vt:lpstr>
      <vt:lpstr>Office テーマ</vt:lpstr>
      <vt:lpstr>デザインの設定</vt:lpstr>
      <vt:lpstr>PowerPoint プレゼンテーション</vt:lpstr>
      <vt:lpstr>PowerPoint プレゼンテーション</vt:lpstr>
      <vt:lpstr>PowerPoint プレゼンテーション</vt:lpstr>
      <vt:lpstr>PowerPoint プレゼンテーション</vt:lpstr>
      <vt:lpstr>通信システム構成図</vt:lpstr>
      <vt:lpstr>通信システム構成図　（記載例）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2019-10-07T06:26:31Z</dcterms:created>
  <dcterms:modified xsi:type="dcterms:W3CDTF">2026-04-10T05:54:29Z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